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jing\Documents\&#25945;&#23398;\schoolofmed\&#23454;&#39564;\12&#32423;-2014\IMG-1455.mp4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8686800" cy="1470025"/>
          </a:xfrm>
        </p:spPr>
        <p:txBody>
          <a:bodyPr>
            <a:noAutofit/>
          </a:bodyPr>
          <a:lstStyle/>
          <a:p>
            <a:r>
              <a:rPr lang="zh-CN" altLang="en-US" sz="6000" dirty="0" smtClean="0"/>
              <a:t>离体蟾蜍心脏标本的制备</a:t>
            </a:r>
            <a:endParaRPr lang="zh-CN" alt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0" y="5562600"/>
            <a:ext cx="2286000" cy="533400"/>
          </a:xfrm>
        </p:spPr>
        <p:txBody>
          <a:bodyPr/>
          <a:lstStyle/>
          <a:p>
            <a:pPr algn="ctr"/>
            <a:r>
              <a:rPr lang="en-US" altLang="zh-CN" dirty="0" smtClean="0"/>
              <a:t>2014-10-28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双毁髓法破坏蟾蜍中枢神经系统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 descr="http://www.bbioo.com/uploadfile/200605/20060520074320526.jpg"/>
          <p:cNvPicPr>
            <a:picLocks noChangeAspect="1" noChangeArrowheads="1"/>
          </p:cNvPicPr>
          <p:nvPr/>
        </p:nvPicPr>
        <p:blipFill>
          <a:blip r:embed="rId2" cstate="print"/>
          <a:srcRect b="10400"/>
          <a:stretch>
            <a:fillRect/>
          </a:stretch>
        </p:blipFill>
        <p:spPr bwMode="auto">
          <a:xfrm>
            <a:off x="268514" y="2286000"/>
            <a:ext cx="4989286" cy="3352800"/>
          </a:xfrm>
          <a:prstGeom prst="rect">
            <a:avLst/>
          </a:prstGeom>
          <a:noFill/>
        </p:spPr>
      </p:pic>
      <p:pic>
        <p:nvPicPr>
          <p:cNvPr id="6148" name="Picture 4" descr="http://s6.sinaimg.cn/orignal/4b14cfc0aada7ed378b85"/>
          <p:cNvPicPr>
            <a:picLocks noChangeAspect="1" noChangeArrowheads="1"/>
          </p:cNvPicPr>
          <p:nvPr/>
        </p:nvPicPr>
        <p:blipFill>
          <a:blip r:embed="rId3" cstate="print"/>
          <a:srcRect l="17647" t="21961" r="25882" b="1176"/>
          <a:stretch>
            <a:fillRect/>
          </a:stretch>
        </p:blipFill>
        <p:spPr bwMode="auto">
          <a:xfrm>
            <a:off x="5334000" y="2971800"/>
            <a:ext cx="3657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背位固定，暴露心脏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 descr="http://s8.sinaimg.cn/middle/7b71137bha08ea3591ea7&amp;690"/>
          <p:cNvPicPr>
            <a:picLocks noChangeAspect="1" noChangeArrowheads="1"/>
          </p:cNvPicPr>
          <p:nvPr/>
        </p:nvPicPr>
        <p:blipFill>
          <a:blip r:embed="rId2" cstate="print"/>
          <a:srcRect l="10435" r="15362" b="3947"/>
          <a:stretch>
            <a:fillRect/>
          </a:stretch>
        </p:blipFill>
        <p:spPr bwMode="auto">
          <a:xfrm rot="5400000">
            <a:off x="2267211" y="1085590"/>
            <a:ext cx="4609578" cy="67056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H="1" flipV="1">
            <a:off x="3962400" y="2971800"/>
            <a:ext cx="533400" cy="114300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95800" y="2971800"/>
            <a:ext cx="838200" cy="114300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0" y="1218507"/>
            <a:ext cx="8077200" cy="4877493"/>
            <a:chOff x="457200" y="1070572"/>
            <a:chExt cx="8077200" cy="4877493"/>
          </a:xfrm>
        </p:grpSpPr>
        <p:graphicFrame>
          <p:nvGraphicFramePr>
            <p:cNvPr id="5" name="Object 41"/>
            <p:cNvGraphicFramePr>
              <a:graphicFrameLocks noChangeAspect="1"/>
            </p:cNvGraphicFramePr>
            <p:nvPr/>
          </p:nvGraphicFramePr>
          <p:xfrm>
            <a:off x="1600200" y="1070572"/>
            <a:ext cx="5394095" cy="3958628"/>
          </p:xfrm>
          <a:graphic>
            <a:graphicData uri="http://schemas.openxmlformats.org/presentationml/2006/ole">
              <p:oleObj spid="_x0000_s4097" name="Image" r:id="rId3" imgW="3536327" imgH="1841633" progId="Photoshop.Image.7">
                <p:embed/>
              </p:oleObj>
            </a:graphicData>
          </a:graphic>
        </p:graphicFrame>
        <p:sp>
          <p:nvSpPr>
            <p:cNvPr id="6" name="Text Box 40"/>
            <p:cNvSpPr txBox="1">
              <a:spLocks noChangeArrowheads="1"/>
            </p:cNvSpPr>
            <p:nvPr/>
          </p:nvSpPr>
          <p:spPr bwMode="auto">
            <a:xfrm>
              <a:off x="6993390" y="2991555"/>
              <a:ext cx="1230870" cy="33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心房</a:t>
              </a:r>
            </a:p>
          </p:txBody>
        </p:sp>
        <p:sp>
          <p:nvSpPr>
            <p:cNvPr id="7" name="Text Box 39"/>
            <p:cNvSpPr txBox="1">
              <a:spLocks noChangeArrowheads="1"/>
            </p:cNvSpPr>
            <p:nvPr/>
          </p:nvSpPr>
          <p:spPr bwMode="auto">
            <a:xfrm>
              <a:off x="6995005" y="3320721"/>
              <a:ext cx="1539395" cy="3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动脉圆锥</a:t>
              </a:r>
            </a:p>
          </p:txBody>
        </p:sp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6993390" y="3780672"/>
              <a:ext cx="1230870" cy="33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心室</a:t>
              </a:r>
            </a:p>
          </p:txBody>
        </p:sp>
        <p:sp>
          <p:nvSpPr>
            <p:cNvPr id="9" name="Text Box 37"/>
            <p:cNvSpPr txBox="1">
              <a:spLocks noChangeArrowheads="1"/>
            </p:cNvSpPr>
            <p:nvPr/>
          </p:nvSpPr>
          <p:spPr bwMode="auto">
            <a:xfrm>
              <a:off x="457200" y="2833468"/>
              <a:ext cx="1318097" cy="309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左主动脉</a:t>
              </a:r>
            </a:p>
          </p:txBody>
        </p: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457200" y="3205641"/>
              <a:ext cx="1318097" cy="310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右主动脉</a:t>
              </a:r>
            </a:p>
          </p:txBody>
        </p: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3204235" y="5486400"/>
              <a:ext cx="23503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蟾</a:t>
              </a:r>
              <a:r>
                <a:rPr lang="zh-CN" altLang="en-US" sz="24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蜍心脏腹面观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6970" y="1066800"/>
            <a:ext cx="8226030" cy="5352349"/>
            <a:chOff x="485775" y="1129116"/>
            <a:chExt cx="8226030" cy="5352349"/>
          </a:xfrm>
        </p:grpSpPr>
        <p:graphicFrame>
          <p:nvGraphicFramePr>
            <p:cNvPr id="5" name="Object 14"/>
            <p:cNvGraphicFramePr>
              <a:graphicFrameLocks noChangeAspect="1"/>
            </p:cNvGraphicFramePr>
            <p:nvPr/>
          </p:nvGraphicFramePr>
          <p:xfrm>
            <a:off x="1708822" y="1129116"/>
            <a:ext cx="5606378" cy="4662084"/>
          </p:xfrm>
          <a:graphic>
            <a:graphicData uri="http://schemas.openxmlformats.org/presentationml/2006/ole">
              <p:oleObj spid="_x0000_s3073" r:id="rId3" imgW="4841511" imgH="2770208" progId="">
                <p:embed/>
              </p:oleObj>
            </a:graphicData>
          </a:graphic>
        </p:graphicFrame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7326313" y="2667000"/>
              <a:ext cx="1116013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心室</a:t>
              </a: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7337425" y="3429000"/>
              <a:ext cx="1116013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心房</a:t>
              </a: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7315200" y="3733800"/>
              <a:ext cx="1116013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静脉窦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316789" y="4202112"/>
              <a:ext cx="1395016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左肝静脉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85775" y="3886200"/>
              <a:ext cx="1495425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前腔静脉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85775" y="4243388"/>
              <a:ext cx="1495425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右肝静脉</a:t>
              </a: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85775" y="4624388"/>
              <a:ext cx="1495425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000" b="1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后腔静脉</a:t>
              </a: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356634" y="6019800"/>
              <a:ext cx="23503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蟾</a:t>
              </a:r>
              <a:r>
                <a:rPr lang="zh-CN" altLang="en-US" sz="2400" b="1" dirty="0">
                  <a:latin typeface="楷体" pitchFamily="49" charset="-122"/>
                  <a:ea typeface="楷体" pitchFamily="49" charset="-122"/>
                  <a:cs typeface="Times New Roman" pitchFamily="18" charset="0"/>
                </a:rPr>
                <a:t>蜍心脏背面观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左主动脉向心切口</a:t>
            </a:r>
            <a:endParaRPr lang="zh-CN" altLang="en-US" dirty="0"/>
          </a:p>
        </p:txBody>
      </p:sp>
      <p:pic>
        <p:nvPicPr>
          <p:cNvPr id="2050" name="Picture 2" descr="http://www.bbioo.com/uploadfile/2012/1226/20121226123233115.jpg"/>
          <p:cNvPicPr>
            <a:picLocks noChangeAspect="1" noChangeArrowheads="1"/>
          </p:cNvPicPr>
          <p:nvPr/>
        </p:nvPicPr>
        <p:blipFill>
          <a:blip r:embed="rId2" cstate="print"/>
          <a:srcRect r="54000" b="6341"/>
          <a:stretch>
            <a:fillRect/>
          </a:stretch>
        </p:blipFill>
        <p:spPr bwMode="auto">
          <a:xfrm>
            <a:off x="533400" y="2382078"/>
            <a:ext cx="4038600" cy="4214191"/>
          </a:xfrm>
          <a:prstGeom prst="rect">
            <a:avLst/>
          </a:prstGeom>
          <a:noFill/>
        </p:spPr>
      </p:pic>
      <p:pic>
        <p:nvPicPr>
          <p:cNvPr id="5" name="Picture 2" descr="C:\Users\Lijing\Desktop\新建文件夹\2014-10-27 1\1 001.jpg"/>
          <p:cNvPicPr>
            <a:picLocks noChangeAspect="1" noChangeArrowheads="1"/>
          </p:cNvPicPr>
          <p:nvPr/>
        </p:nvPicPr>
        <p:blipFill>
          <a:blip r:embed="rId3" cstate="print"/>
          <a:srcRect l="8333" t="9220" r="65833" b="53495"/>
          <a:stretch>
            <a:fillRect/>
          </a:stretch>
        </p:blipFill>
        <p:spPr bwMode="auto">
          <a:xfrm>
            <a:off x="4700588" y="2057400"/>
            <a:ext cx="4281488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逆行插入套管至心室</a:t>
            </a:r>
            <a:endParaRPr lang="zh-CN" altLang="en-US" dirty="0"/>
          </a:p>
        </p:txBody>
      </p:sp>
      <p:pic>
        <p:nvPicPr>
          <p:cNvPr id="5" name="Picture 2" descr="C:\Users\Lijing\Desktop\新建文件夹\2014-10-27 1\1 001.jpg"/>
          <p:cNvPicPr>
            <a:picLocks noChangeAspect="1" noChangeArrowheads="1"/>
          </p:cNvPicPr>
          <p:nvPr/>
        </p:nvPicPr>
        <p:blipFill>
          <a:blip r:embed="rId2" cstate="print"/>
          <a:srcRect l="35833" t="3394" r="30001" b="53495"/>
          <a:stretch>
            <a:fillRect/>
          </a:stretch>
        </p:blipFill>
        <p:spPr bwMode="auto">
          <a:xfrm>
            <a:off x="609600" y="2286000"/>
            <a:ext cx="4221892" cy="3810000"/>
          </a:xfrm>
          <a:prstGeom prst="rect">
            <a:avLst/>
          </a:prstGeom>
          <a:noFill/>
        </p:spPr>
      </p:pic>
      <p:pic>
        <p:nvPicPr>
          <p:cNvPr id="6" name="Picture 2" descr="C:\Users\Lijing\Desktop\新建文件夹\2014-10-27 1\1 001.jpg"/>
          <p:cNvPicPr>
            <a:picLocks noChangeAspect="1" noChangeArrowheads="1"/>
          </p:cNvPicPr>
          <p:nvPr/>
        </p:nvPicPr>
        <p:blipFill>
          <a:blip r:embed="rId2" cstate="print"/>
          <a:srcRect l="68333" t="3394" b="53495"/>
          <a:stretch>
            <a:fillRect/>
          </a:stretch>
        </p:blipFill>
        <p:spPr bwMode="auto">
          <a:xfrm>
            <a:off x="4876800" y="2438400"/>
            <a:ext cx="391297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结扎静脉，游离蛙心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9115" t="7186" r="31083"/>
          <a:stretch>
            <a:fillRect/>
          </a:stretch>
        </p:blipFill>
        <p:spPr bwMode="auto">
          <a:xfrm>
            <a:off x="4800600" y="2057400"/>
            <a:ext cx="3869484" cy="468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553"/>
            <a:ext cx="3793908" cy="37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Users\Lijing\Documents\LiJing\iphone4s-20131129\1\IMG_1453.JPG"/>
          <p:cNvPicPr>
            <a:picLocks noChangeAspect="1" noChangeArrowheads="1"/>
          </p:cNvPicPr>
          <p:nvPr/>
        </p:nvPicPr>
        <p:blipFill>
          <a:blip r:embed="rId3" cstate="print"/>
          <a:srcRect l="17778" t="-1" r="3703" b="32222"/>
          <a:stretch>
            <a:fillRect/>
          </a:stretch>
        </p:blipFill>
        <p:spPr bwMode="auto">
          <a:xfrm>
            <a:off x="304800" y="609600"/>
            <a:ext cx="4568252" cy="5257800"/>
          </a:xfrm>
          <a:prstGeom prst="rect">
            <a:avLst/>
          </a:prstGeom>
          <a:noFill/>
        </p:spPr>
      </p:pic>
      <p:pic>
        <p:nvPicPr>
          <p:cNvPr id="3" name="IMG-145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514350"/>
            <a:ext cx="8051800" cy="603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185</TotalTime>
  <Words>124</Words>
  <Application>Microsoft Office PowerPoint</Application>
  <PresentationFormat>On-screen Show (4:3)</PresentationFormat>
  <Paragraphs>21</Paragraphs>
  <Slides>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Urban</vt:lpstr>
      <vt:lpstr>Image</vt:lpstr>
      <vt:lpstr>离体蟾蜍心脏标本的制备</vt:lpstr>
      <vt:lpstr>1.双毁髓法破坏蟾蜍中枢神经系统</vt:lpstr>
      <vt:lpstr>2.背位固定，暴露心脏</vt:lpstr>
      <vt:lpstr>Slide 4</vt:lpstr>
      <vt:lpstr>Slide 5</vt:lpstr>
      <vt:lpstr>3.左主动脉向心切口</vt:lpstr>
      <vt:lpstr>4.逆行插入套管至心室</vt:lpstr>
      <vt:lpstr>5.结扎静脉，游离蛙心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离体蟾蜍心脏标本的制备</dc:title>
  <dc:creator>S</dc:creator>
  <cp:lastModifiedBy>S</cp:lastModifiedBy>
  <cp:revision>26</cp:revision>
  <dcterms:created xsi:type="dcterms:W3CDTF">2006-08-16T00:00:00Z</dcterms:created>
  <dcterms:modified xsi:type="dcterms:W3CDTF">2014-11-09T15:45:13Z</dcterms:modified>
</cp:coreProperties>
</file>